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3" r:id="rId7"/>
    <p:sldId id="266" r:id="rId8"/>
    <p:sldId id="267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Slab" pitchFamily="2" charset="0"/>
      <p:regular r:id="rId21"/>
      <p:bold r:id="rId22"/>
    </p:embeddedFont>
    <p:embeddedFont>
      <p:font typeface="Roboto Slab Light" pitchFamily="2" charset="0"/>
      <p:regular r:id="rId23"/>
    </p:embeddedFont>
  </p:embeddedFontLst>
  <p:defaultTextStyle>
    <a:defPPr>
      <a:defRPr lang="ru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215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• Здравствуйте всем, меня зовут [имя] и я представляю команду HelpingHand.
• Мы рады возможности представить наше решение для кейса №1 Хакатона, которое направлено на поддержку некоммерческих организаций.
• На этом слайде вы видите изображение группы молодых, вдохновленных женщин, работающих вместе над технологическим проектом в современном офисном пространстве.
• Это визуально отражает нашу миссию - помогать некоммерческим организациям создавать яркий, современный контент, который вдохновляет и привлекает внимание аудитории.
• Далее я расскажу подробнее о нашем решении HelpingHand и как оно может помочь НКО в достижении их целей.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МБМ: Генератор контента для НКО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Приветствуем! Мы - команда </a:t>
            </a:r>
            <a:r>
              <a:rPr lang="en-US" sz="1750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МБМ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и мы готовы представить наше решение для кейса №1, направленное на поддержку некоммерческих организаций.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4034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HelpingHand: Помощь тем, кто помогает!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9806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Мы верим, что современные технологии должны служить добру и быть доступны каждому, кто стремится сделать мир лучше.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57901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Даем голос тем, кто делает мир лучше: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НКО смогут достучаться до большей аудитории.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38411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Делаем технологии доступными для каждого: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Устраняем барьеры для использования ИИ.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18922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Помогаем НКО сосредоточиться на своей миссии: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Снимаем рутину по созданию контента.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255187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Давайте вместе поможем помогать!</a:t>
            </a:r>
            <a:endParaRPr lang="en-US" sz="3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5938"/>
            <a:ext cx="123411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Проблемы, с которыми сталкиваются НКО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834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Некоммерческие организации, несмотря на свою важную миссию, часто сталкиваются с серьёзными вызовами в области коммуникаций и привлечения сторонников.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79301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2979301"/>
            <a:ext cx="121920" cy="209371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42524" y="3236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Нехватка ресурсов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3727013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Ограниченные бюджеты и человеческие ресурсы для создания качественного контента.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2979301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67" y="2979301"/>
            <a:ext cx="121920" cy="2093714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777282" y="3236595"/>
            <a:ext cx="42550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Отсутствие SMM-экспертизы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777282" y="3727013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Внутренние команды часто не обладают достаточными знаниями в области маркетинга в социальных сетях.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793790" y="5299829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5299829"/>
            <a:ext cx="121920" cy="209371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142524" y="5557123"/>
            <a:ext cx="40778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Сложности с привлечением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142524" y="604754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Эффективное привлечение волонтеров и доноров требует постоянного и целенаправленного информирования.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428548" y="5299829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67" y="5299829"/>
            <a:ext cx="121920" cy="209371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777282" y="5557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Страх перед ИИ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777282" y="6047542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Технологии искусственного интеллекта воспринимаются как сложные и недоступные для внедрения.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4014" y="553283"/>
            <a:ext cx="6940391" cy="610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Наше Решение: HelpingHand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84014" y="1554837"/>
            <a:ext cx="13262372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Мы создали </a:t>
            </a:r>
            <a:r>
              <a:rPr lang="en-US" sz="1500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HelpingHand</a:t>
            </a: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интуитивно понятного AI-помощника, интегрированного прямо в Telegram, чтобы сделать создание контента доступным для каждой НКО.</a:t>
            </a:r>
            <a:endParaRPr lang="en-US" sz="1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14" y="2503527"/>
            <a:ext cx="97631" cy="9763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7027" y="2399705"/>
            <a:ext cx="5305187" cy="313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🤖</a:t>
            </a: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Чат-бот с искусственным интеллектом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977027" y="2829878"/>
            <a:ext cx="12969359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Ваш личный ассистент по созданию контента в кармане.</a:t>
            </a:r>
            <a:endParaRPr lang="en-US" sz="15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14" y="3637002"/>
            <a:ext cx="97631" cy="9763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77027" y="3533180"/>
            <a:ext cx="4393287" cy="313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✍️</a:t>
            </a: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Генерация текстов для соцсетей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977027" y="3963353"/>
            <a:ext cx="12969359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От коротких постов до подробных анонсов – бот напишет всё за вас.</a:t>
            </a:r>
            <a:endParaRPr lang="en-US" sz="15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14" y="4770477"/>
            <a:ext cx="97631" cy="9763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7027" y="4666655"/>
            <a:ext cx="4459010" cy="313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🖼</a:t>
            </a: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Создание изображений к постам</a:t>
            </a:r>
            <a:endParaRPr lang="en-US" sz="1900" dirty="0"/>
          </a:p>
        </p:txBody>
      </p:sp>
      <p:sp>
        <p:nvSpPr>
          <p:cNvPr id="12" name="Text 7"/>
          <p:cNvSpPr/>
          <p:nvPr/>
        </p:nvSpPr>
        <p:spPr>
          <a:xfrm>
            <a:off x="977027" y="5096828"/>
            <a:ext cx="12969359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Визуальное сопровождение, которое привлекает внимание.</a:t>
            </a:r>
            <a:endParaRPr lang="en-US" sz="15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14" y="5903952"/>
            <a:ext cx="97631" cy="9763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977027" y="5800130"/>
            <a:ext cx="3825359" cy="313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📅</a:t>
            </a: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Планирование публикаций</a:t>
            </a:r>
            <a:endParaRPr lang="en-US" sz="1900" dirty="0"/>
          </a:p>
        </p:txBody>
      </p:sp>
      <p:sp>
        <p:nvSpPr>
          <p:cNvPr id="15" name="Text 9"/>
          <p:cNvSpPr/>
          <p:nvPr/>
        </p:nvSpPr>
        <p:spPr>
          <a:xfrm>
            <a:off x="977027" y="6230303"/>
            <a:ext cx="12969359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Организуйте свой контент-план прямо в приложении.</a:t>
            </a:r>
            <a:endParaRPr lang="en-US" sz="15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14" y="7037427"/>
            <a:ext cx="97631" cy="97631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977027" y="6933605"/>
            <a:ext cx="3573304" cy="313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🎯</a:t>
            </a: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Интуитивный интерфейс</a:t>
            </a:r>
            <a:endParaRPr lang="en-US" sz="1900" dirty="0"/>
          </a:p>
        </p:txBody>
      </p:sp>
      <p:sp>
        <p:nvSpPr>
          <p:cNvPr id="18" name="Text 11"/>
          <p:cNvSpPr/>
          <p:nvPr/>
        </p:nvSpPr>
        <p:spPr>
          <a:xfrm>
            <a:off x="977027" y="7363778"/>
            <a:ext cx="12969359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Простота использования, не требующая специальных навыков.</a:t>
            </a:r>
            <a:endParaRPr lang="en-US" sz="150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F3EA4641-82A7-2647-8161-C6A4B5FFA9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66667" y="2179915"/>
            <a:ext cx="2586706" cy="5718452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EE2F04A-464A-6C40-AE25-4141CF0191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706" y="2179915"/>
            <a:ext cx="3269363" cy="53997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03910"/>
            <a:ext cx="77267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Как работает HelpingHand?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6631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Наш процесс максимально упрощен, чтобы любая НКО могла начать создавать профессиональный контент всего за несколько шагов.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4727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02318"/>
            <a:ext cx="4196358" cy="3048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3476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Регистрация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967043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Быстрая регистрация по коду организации.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216962" y="294727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962" y="3302318"/>
            <a:ext cx="4196358" cy="304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216962" y="3476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Создание контента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5216962" y="3967043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Генерация текстов и изображений в удобном формате.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9640133" y="294727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33" y="3302318"/>
            <a:ext cx="4196358" cy="3048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640133" y="3476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Публикация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9640133" y="3967043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Мгновенная или запланированная публикация готовых материалов.</a:t>
            </a:r>
            <a:endParaRPr lang="en-US" sz="1750" dirty="0"/>
          </a:p>
        </p:txBody>
      </p:sp>
      <p:sp>
        <p:nvSpPr>
          <p:cNvPr id="16" name="Text 11"/>
          <p:cNvSpPr/>
          <p:nvPr/>
        </p:nvSpPr>
        <p:spPr>
          <a:xfrm>
            <a:off x="793790" y="51180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Мы предлагаем расширенный функционал для глубокой работы с контентом: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57360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 режима написания текстов: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Адаптируйте стиль и тон под любую аудиторию.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617827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Генерация изображений: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Визуальный контент, соответствующий вашему сообщению.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66204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Контент-планирование: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Управляйте своими публикациями централизованно.</a:t>
            </a:r>
            <a:endParaRPr lang="en-US" sz="1750" dirty="0"/>
          </a:p>
        </p:txBody>
      </p:sp>
      <p:sp>
        <p:nvSpPr>
          <p:cNvPr id="20" name="Text 15"/>
          <p:cNvSpPr/>
          <p:nvPr/>
        </p:nvSpPr>
        <p:spPr>
          <a:xfrm>
            <a:off x="793790" y="70626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Этическая проверка текстов: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Гарантия корректности и уместности сообщений.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474" y="755690"/>
            <a:ext cx="10259973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Технологическая основа HelpingHand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47474" y="1850231"/>
            <a:ext cx="13135451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За простотой использования скрывается мощный технологический стек, разработанный для обеспечения надежности, эффективности и безопасности.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7474" y="3094196"/>
            <a:ext cx="4236125" cy="1922978"/>
          </a:xfrm>
          <a:prstGeom prst="roundRect">
            <a:avLst>
              <a:gd name="adj" fmla="val 7608"/>
            </a:avLst>
          </a:prstGeom>
          <a:solidFill>
            <a:srgbClr val="FBFCFE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474" y="3063716"/>
            <a:ext cx="4236125" cy="12192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5140" y="2773918"/>
            <a:ext cx="640675" cy="6406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737306" y="2934057"/>
            <a:ext cx="25622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000" dirty="0"/>
          </a:p>
        </p:txBody>
      </p:sp>
      <p:sp>
        <p:nvSpPr>
          <p:cNvPr id="8" name="Text 4"/>
          <p:cNvSpPr/>
          <p:nvPr/>
        </p:nvSpPr>
        <p:spPr>
          <a:xfrm>
            <a:off x="991433" y="3628072"/>
            <a:ext cx="3404354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Python + Telegram Bot API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991433" y="4089797"/>
            <a:ext cx="374820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Надежная и масштабируемая основа для нашего бота.</a:t>
            </a:r>
            <a:endParaRPr lang="en-US" sz="1650" dirty="0"/>
          </a:p>
        </p:txBody>
      </p:sp>
      <p:sp>
        <p:nvSpPr>
          <p:cNvPr id="10" name="Shape 6"/>
          <p:cNvSpPr/>
          <p:nvPr/>
        </p:nvSpPr>
        <p:spPr>
          <a:xfrm>
            <a:off x="5197078" y="3094196"/>
            <a:ext cx="4236125" cy="1922978"/>
          </a:xfrm>
          <a:prstGeom prst="roundRect">
            <a:avLst>
              <a:gd name="adj" fmla="val 7608"/>
            </a:avLst>
          </a:prstGeom>
          <a:solidFill>
            <a:srgbClr val="FBFCFE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7078" y="3063716"/>
            <a:ext cx="4236125" cy="121920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4743" y="2773918"/>
            <a:ext cx="640675" cy="64067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186910" y="2934057"/>
            <a:ext cx="25622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5441037" y="3628072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GigaChat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5441037" y="4089797"/>
            <a:ext cx="374820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Используем передовые модели для качественной генерации контента.</a:t>
            </a:r>
            <a:endParaRPr lang="en-US" sz="1650" dirty="0"/>
          </a:p>
        </p:txBody>
      </p:sp>
      <p:sp>
        <p:nvSpPr>
          <p:cNvPr id="16" name="Shape 10"/>
          <p:cNvSpPr/>
          <p:nvPr/>
        </p:nvSpPr>
        <p:spPr>
          <a:xfrm>
            <a:off x="9646682" y="3094196"/>
            <a:ext cx="4236125" cy="1922978"/>
          </a:xfrm>
          <a:prstGeom prst="roundRect">
            <a:avLst>
              <a:gd name="adj" fmla="val 7608"/>
            </a:avLst>
          </a:prstGeom>
          <a:solidFill>
            <a:srgbClr val="FBFCFE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6682" y="3063716"/>
            <a:ext cx="4236125" cy="121920"/>
          </a:xfrm>
          <a:prstGeom prst="rect">
            <a:avLst/>
          </a:prstGeom>
        </p:spPr>
      </p:pic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47" y="2773918"/>
            <a:ext cx="640675" cy="64067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1636514" y="2934057"/>
            <a:ext cx="25622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000" dirty="0"/>
          </a:p>
        </p:txBody>
      </p:sp>
      <p:sp>
        <p:nvSpPr>
          <p:cNvPr id="20" name="Text 12"/>
          <p:cNvSpPr/>
          <p:nvPr/>
        </p:nvSpPr>
        <p:spPr>
          <a:xfrm>
            <a:off x="9890641" y="3628072"/>
            <a:ext cx="266961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SQLite база данных</a:t>
            </a:r>
            <a:endParaRPr lang="en-US" sz="2100" dirty="0"/>
          </a:p>
        </p:txBody>
      </p:sp>
      <p:sp>
        <p:nvSpPr>
          <p:cNvPr id="21" name="Text 13"/>
          <p:cNvSpPr/>
          <p:nvPr/>
        </p:nvSpPr>
        <p:spPr>
          <a:xfrm>
            <a:off x="9890641" y="4089797"/>
            <a:ext cx="374820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Эффективное хранение данных организаций и контента.</a:t>
            </a:r>
            <a:endParaRPr lang="en-US" sz="1650" dirty="0"/>
          </a:p>
        </p:txBody>
      </p:sp>
      <p:sp>
        <p:nvSpPr>
          <p:cNvPr id="22" name="Shape 14"/>
          <p:cNvSpPr/>
          <p:nvPr/>
        </p:nvSpPr>
        <p:spPr>
          <a:xfrm>
            <a:off x="747474" y="5550932"/>
            <a:ext cx="6460927" cy="1922978"/>
          </a:xfrm>
          <a:prstGeom prst="roundRect">
            <a:avLst>
              <a:gd name="adj" fmla="val 7608"/>
            </a:avLst>
          </a:prstGeom>
          <a:solidFill>
            <a:srgbClr val="FBFCFE"/>
          </a:solidFill>
          <a:ln/>
        </p:spPr>
      </p:sp>
      <p:pic>
        <p:nvPicPr>
          <p:cNvPr id="23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474" y="5520452"/>
            <a:ext cx="6460927" cy="121920"/>
          </a:xfrm>
          <a:prstGeom prst="rect">
            <a:avLst/>
          </a:prstGeom>
        </p:spPr>
      </p:pic>
      <p:pic>
        <p:nvPicPr>
          <p:cNvPr id="24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40" y="5230654"/>
            <a:ext cx="640675" cy="640675"/>
          </a:xfrm>
          <a:prstGeom prst="rect">
            <a:avLst/>
          </a:prstGeom>
        </p:spPr>
      </p:pic>
      <p:sp>
        <p:nvSpPr>
          <p:cNvPr id="25" name="Text 15"/>
          <p:cNvSpPr/>
          <p:nvPr/>
        </p:nvSpPr>
        <p:spPr>
          <a:xfrm>
            <a:off x="3849707" y="5390793"/>
            <a:ext cx="25622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000" dirty="0"/>
          </a:p>
        </p:txBody>
      </p:sp>
      <p:sp>
        <p:nvSpPr>
          <p:cNvPr id="26" name="Text 16"/>
          <p:cNvSpPr/>
          <p:nvPr/>
        </p:nvSpPr>
        <p:spPr>
          <a:xfrm>
            <a:off x="991433" y="6084808"/>
            <a:ext cx="4603313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Асинхронное программирование</a:t>
            </a:r>
            <a:endParaRPr lang="en-US" sz="2100" dirty="0"/>
          </a:p>
        </p:txBody>
      </p:sp>
      <p:sp>
        <p:nvSpPr>
          <p:cNvPr id="27" name="Text 17"/>
          <p:cNvSpPr/>
          <p:nvPr/>
        </p:nvSpPr>
        <p:spPr>
          <a:xfrm>
            <a:off x="991433" y="6546533"/>
            <a:ext cx="5973008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Высокая производительность и отзывчивость системы.</a:t>
            </a:r>
            <a:endParaRPr lang="en-US" sz="1650" dirty="0"/>
          </a:p>
        </p:txBody>
      </p:sp>
      <p:sp>
        <p:nvSpPr>
          <p:cNvPr id="28" name="Shape 18"/>
          <p:cNvSpPr/>
          <p:nvPr/>
        </p:nvSpPr>
        <p:spPr>
          <a:xfrm>
            <a:off x="7421880" y="5550932"/>
            <a:ext cx="6460927" cy="1922978"/>
          </a:xfrm>
          <a:prstGeom prst="roundRect">
            <a:avLst>
              <a:gd name="adj" fmla="val 7608"/>
            </a:avLst>
          </a:prstGeom>
          <a:solidFill>
            <a:srgbClr val="FBFCFE"/>
          </a:solidFill>
          <a:ln/>
        </p:spPr>
      </p:sp>
      <p:pic>
        <p:nvPicPr>
          <p:cNvPr id="29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1880" y="5520452"/>
            <a:ext cx="6460927" cy="121920"/>
          </a:xfrm>
          <a:prstGeom prst="rect">
            <a:avLst/>
          </a:prstGeom>
        </p:spPr>
      </p:pic>
      <p:pic>
        <p:nvPicPr>
          <p:cNvPr id="30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31946" y="5230654"/>
            <a:ext cx="640675" cy="640675"/>
          </a:xfrm>
          <a:prstGeom prst="rect">
            <a:avLst/>
          </a:prstGeom>
        </p:spPr>
      </p:pic>
      <p:sp>
        <p:nvSpPr>
          <p:cNvPr id="31" name="Text 19"/>
          <p:cNvSpPr/>
          <p:nvPr/>
        </p:nvSpPr>
        <p:spPr>
          <a:xfrm>
            <a:off x="10524113" y="5390793"/>
            <a:ext cx="25622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</a:t>
            </a:r>
            <a:endParaRPr lang="en-US" sz="2000" dirty="0"/>
          </a:p>
        </p:txBody>
      </p:sp>
      <p:sp>
        <p:nvSpPr>
          <p:cNvPr id="32" name="Text 20"/>
          <p:cNvSpPr/>
          <p:nvPr/>
        </p:nvSpPr>
        <p:spPr>
          <a:xfrm>
            <a:off x="7665839" y="6084808"/>
            <a:ext cx="4040029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Система этических фильтров</a:t>
            </a:r>
            <a:endParaRPr lang="en-US" sz="2100" dirty="0"/>
          </a:p>
        </p:txBody>
      </p:sp>
      <p:sp>
        <p:nvSpPr>
          <p:cNvPr id="33" name="Text 21"/>
          <p:cNvSpPr/>
          <p:nvPr/>
        </p:nvSpPr>
        <p:spPr>
          <a:xfrm>
            <a:off x="7665839" y="6546533"/>
            <a:ext cx="5973008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Защита от нежелательного контента и обеспечение релевантности.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0194" y="471488"/>
            <a:ext cx="6338411" cy="535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Реализованный функционал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600194" y="1350288"/>
            <a:ext cx="1343001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Мы уже воплотили в жизнь ключевые возможности </a:t>
            </a:r>
            <a:r>
              <a:rPr lang="en-US" sz="1350" dirty="0">
                <a:solidFill>
                  <a:srgbClr val="3257B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HelpingHand</a:t>
            </a: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чтобы НКО могли начать </a:t>
            </a:r>
            <a:r>
              <a:rPr lang="en-US" sz="135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пользоваться</a:t>
            </a: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35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им</a:t>
            </a: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r>
              <a:rPr lang="ru-RU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Он реализован на локальном сервере.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94" y="2010370"/>
            <a:ext cx="4151471" cy="3778568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7671" y="2010370"/>
            <a:ext cx="4151471" cy="3814405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5148" y="2010370"/>
            <a:ext cx="4290060" cy="435673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00194" y="6752868"/>
            <a:ext cx="1343001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r>
              <a:rPr lang="en-US" sz="13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Полноценный бот в Telegram:</a:t>
            </a: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Готовый к использованию, с богатым набором функций.</a:t>
            </a:r>
            <a:endParaRPr lang="en-US" sz="1350" dirty="0"/>
          </a:p>
        </p:txBody>
      </p:sp>
      <p:sp>
        <p:nvSpPr>
          <p:cNvPr id="8" name="Text 3"/>
          <p:cNvSpPr/>
          <p:nvPr/>
        </p:nvSpPr>
        <p:spPr>
          <a:xfrm>
            <a:off x="600194" y="7087195"/>
            <a:ext cx="1343001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r>
              <a:rPr lang="en-US" sz="13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Генерация текстов и изображений:</a:t>
            </a: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Полностью автоматизированное создание контента.</a:t>
            </a:r>
            <a:endParaRPr lang="en-US" sz="1350" dirty="0"/>
          </a:p>
        </p:txBody>
      </p:sp>
      <p:sp>
        <p:nvSpPr>
          <p:cNvPr id="9" name="Text 4"/>
          <p:cNvSpPr/>
          <p:nvPr/>
        </p:nvSpPr>
        <p:spPr>
          <a:xfrm>
            <a:off x="600194" y="7421523"/>
            <a:ext cx="1343001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r>
              <a:rPr lang="en-US" sz="13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Система организаций и проектов:</a:t>
            </a: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Управление несколькими НКО или инициативами.</a:t>
            </a:r>
            <a:endParaRPr lang="en-US" sz="1350" dirty="0"/>
          </a:p>
        </p:txBody>
      </p:sp>
      <p:sp>
        <p:nvSpPr>
          <p:cNvPr id="10" name="Text 5"/>
          <p:cNvSpPr/>
          <p:nvPr/>
        </p:nvSpPr>
        <p:spPr>
          <a:xfrm>
            <a:off x="600194" y="7755850"/>
            <a:ext cx="1343001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r>
              <a:rPr lang="en-US" sz="13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Контент-планирование:</a:t>
            </a: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Инструменты для эффективного планирования публикаций.</a:t>
            </a:r>
            <a:endParaRPr lang="en-US" sz="1350" dirty="0"/>
          </a:p>
        </p:txBody>
      </p:sp>
      <p:sp>
        <p:nvSpPr>
          <p:cNvPr id="11" name="Text 6"/>
          <p:cNvSpPr/>
          <p:nvPr/>
        </p:nvSpPr>
        <p:spPr>
          <a:xfrm>
            <a:off x="600194" y="8090178"/>
            <a:ext cx="13430012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r>
              <a:rPr lang="en-US" sz="13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Этический контроль контента:</a:t>
            </a: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Гарантия соответствия сообщений ценностям НКО.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B0AFFBB5-755E-DA49-8566-D99BDB15DADF}"/>
              </a:ext>
            </a:extLst>
          </p:cNvPr>
          <p:cNvSpPr/>
          <p:nvPr/>
        </p:nvSpPr>
        <p:spPr>
          <a:xfrm>
            <a:off x="600194" y="471488"/>
            <a:ext cx="6338411" cy="535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Реализованный функционал</a:t>
            </a:r>
            <a:endParaRPr lang="en-US" sz="335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CCBED8B-2363-8B4A-88EA-DB7FBFCB4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96" y="1007388"/>
            <a:ext cx="5892800" cy="24257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8548307-5103-1744-A66F-A58E7042D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704" y="739438"/>
            <a:ext cx="5842000" cy="72517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1A3B218-AAEB-A24F-B663-B13AA0CE1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194" y="4186912"/>
            <a:ext cx="58801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963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3596442-BD2F-3C4E-B9A8-A01F3FB875D0}"/>
              </a:ext>
            </a:extLst>
          </p:cNvPr>
          <p:cNvSpPr/>
          <p:nvPr/>
        </p:nvSpPr>
        <p:spPr>
          <a:xfrm>
            <a:off x="600194" y="471488"/>
            <a:ext cx="6338411" cy="535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Реализованный функционал</a:t>
            </a:r>
            <a:endParaRPr lang="en-US" sz="33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E68C778-92F6-D142-B6B3-E9D7754C8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240" y="1007385"/>
            <a:ext cx="3245681" cy="717525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D2CF7A6-20AD-8843-98BF-A4484F445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9079" y="1007386"/>
            <a:ext cx="3307343" cy="717525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BAAEC57-7C30-464A-A1C1-35A4C19D6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6363" y="1007385"/>
            <a:ext cx="3266924" cy="722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89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8658" y="672108"/>
            <a:ext cx="4919067" cy="614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Наша Команда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88658" y="1582103"/>
            <a:ext cx="7766685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Мы — команда преданных специалистов, объединивших свои усилия, чтобы привнести инновационные решения и свежий взгляд в поддержку НКО.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8658" y="2433042"/>
            <a:ext cx="7766685" cy="1133594"/>
          </a:xfrm>
          <a:prstGeom prst="roundRect">
            <a:avLst>
              <a:gd name="adj" fmla="val 41658"/>
            </a:avLst>
          </a:prstGeom>
          <a:solidFill>
            <a:srgbClr val="E9ECF2"/>
          </a:solidFill>
          <a:ln/>
        </p:spPr>
      </p:sp>
      <p:sp>
        <p:nvSpPr>
          <p:cNvPr id="6" name="Text 3"/>
          <p:cNvSpPr/>
          <p:nvPr/>
        </p:nvSpPr>
        <p:spPr>
          <a:xfrm>
            <a:off x="885349" y="2629733"/>
            <a:ext cx="4372094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Кожанова Полина - Project Manager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85349" y="3055144"/>
            <a:ext cx="7373302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Организация и координация работы, обеспечение сроков и качества.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88658" y="3763328"/>
            <a:ext cx="7766685" cy="1133594"/>
          </a:xfrm>
          <a:prstGeom prst="roundRect">
            <a:avLst>
              <a:gd name="adj" fmla="val 41658"/>
            </a:avLst>
          </a:prstGeom>
          <a:solidFill>
            <a:srgbClr val="E9ECF2"/>
          </a:solidFill>
          <a:ln/>
        </p:spPr>
      </p:sp>
      <p:sp>
        <p:nvSpPr>
          <p:cNvPr id="9" name="Text 6"/>
          <p:cNvSpPr/>
          <p:nvPr/>
        </p:nvSpPr>
        <p:spPr>
          <a:xfrm>
            <a:off x="885349" y="3960019"/>
            <a:ext cx="4230291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Шошева Юлия - Backend Developer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885349" y="4385429"/>
            <a:ext cx="7373302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надежной и эффективной серверной части системы.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88658" y="5093613"/>
            <a:ext cx="7766685" cy="1133594"/>
          </a:xfrm>
          <a:prstGeom prst="roundRect">
            <a:avLst>
              <a:gd name="adj" fmla="val 41658"/>
            </a:avLst>
          </a:prstGeom>
          <a:solidFill>
            <a:srgbClr val="E9ECF2"/>
          </a:solidFill>
          <a:ln/>
        </p:spPr>
      </p:sp>
      <p:sp>
        <p:nvSpPr>
          <p:cNvPr id="12" name="Text 9"/>
          <p:cNvSpPr/>
          <p:nvPr/>
        </p:nvSpPr>
        <p:spPr>
          <a:xfrm>
            <a:off x="885349" y="5290304"/>
            <a:ext cx="4288512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Гизатуллина Карина - AI Specialist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885349" y="5715714"/>
            <a:ext cx="7373302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 и интеграция моделей искусственного интеллекта.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688658" y="6423898"/>
            <a:ext cx="7766685" cy="1133594"/>
          </a:xfrm>
          <a:prstGeom prst="roundRect">
            <a:avLst>
              <a:gd name="adj" fmla="val 41658"/>
            </a:avLst>
          </a:prstGeom>
          <a:solidFill>
            <a:srgbClr val="E9ECF2"/>
          </a:solidFill>
          <a:ln/>
        </p:spPr>
      </p:sp>
      <p:sp>
        <p:nvSpPr>
          <p:cNvPr id="15" name="Text 12"/>
          <p:cNvSpPr/>
          <p:nvPr/>
        </p:nvSpPr>
        <p:spPr>
          <a:xfrm>
            <a:off x="885349" y="6620589"/>
            <a:ext cx="4458891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Мунасипова Сафия - UX/UI Designer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885349" y="7046000"/>
            <a:ext cx="7373302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 интуитивно понятного и привлекательного интерфейса.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736</Words>
  <Application>Microsoft Macintosh PowerPoint</Application>
  <PresentationFormat>Произвольный</PresentationFormat>
  <Paragraphs>91</Paragraphs>
  <Slides>10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Roboto Slab</vt:lpstr>
      <vt:lpstr>Roboto</vt:lpstr>
      <vt:lpstr>Roboto Slab Light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lastModifiedBy>Microsoft Office User</cp:lastModifiedBy>
  <cp:revision>2</cp:revision>
  <dcterms:created xsi:type="dcterms:W3CDTF">2025-11-16T14:26:37Z</dcterms:created>
  <dcterms:modified xsi:type="dcterms:W3CDTF">2025-11-16T14:48:25Z</dcterms:modified>
</cp:coreProperties>
</file>